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7" r:id="rId2"/>
    <p:sldId id="286" r:id="rId3"/>
    <p:sldId id="335" r:id="rId4"/>
    <p:sldId id="355" r:id="rId5"/>
    <p:sldId id="354" r:id="rId6"/>
    <p:sldId id="358" r:id="rId7"/>
    <p:sldId id="359" r:id="rId8"/>
    <p:sldId id="360" r:id="rId9"/>
    <p:sldId id="361" r:id="rId10"/>
    <p:sldId id="362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630"/>
    <a:srgbClr val="DA0000"/>
    <a:srgbClr val="E1002B"/>
    <a:srgbClr val="D0000A"/>
    <a:srgbClr val="FFD365"/>
    <a:srgbClr val="334286"/>
    <a:srgbClr val="FFC32E"/>
    <a:srgbClr val="E1D473"/>
    <a:srgbClr val="0062BA"/>
    <a:srgbClr val="FFA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6395" autoAdjust="0"/>
  </p:normalViewPr>
  <p:slideViewPr>
    <p:cSldViewPr snapToGrid="0" snapToObjects="1">
      <p:cViewPr>
        <p:scale>
          <a:sx n="81" d="100"/>
          <a:sy n="81" d="100"/>
        </p:scale>
        <p:origin x="-132" y="-834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22.03.2022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4084" y="3576920"/>
            <a:ext cx="8182302" cy="142192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400" dirty="0" smtClean="0"/>
              <a:t>Ведомственный план </a:t>
            </a:r>
            <a:r>
              <a:rPr lang="ru-RU" sz="2400" dirty="0" smtClean="0"/>
              <a:t>Росстата по реализации Концепции открытости федеральных органов исполнительной власти </a:t>
            </a:r>
          </a:p>
          <a:p>
            <a:pPr algn="ctr">
              <a:spcBef>
                <a:spcPts val="0"/>
              </a:spcBef>
            </a:pPr>
            <a:r>
              <a:rPr lang="ru-RU" sz="2400" dirty="0" smtClean="0"/>
              <a:t>в </a:t>
            </a:r>
            <a:r>
              <a:rPr lang="ru-RU" sz="2400" dirty="0" smtClean="0"/>
              <a:t>2022 </a:t>
            </a:r>
            <a:r>
              <a:rPr lang="ru-RU" sz="2400" dirty="0" smtClean="0"/>
              <a:t>году  </a:t>
            </a:r>
            <a:endParaRPr lang="ru-RU" sz="2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608937"/>
            <a:ext cx="6074682" cy="944263"/>
          </a:xfrm>
        </p:spPr>
        <p:txBody>
          <a:bodyPr/>
          <a:lstStyle/>
          <a:p>
            <a:pPr algn="ctr"/>
            <a:r>
              <a:rPr lang="ru-RU" sz="2000" dirty="0"/>
              <a:t>У</a:t>
            </a:r>
            <a:r>
              <a:rPr lang="ru-RU" sz="2000" dirty="0" smtClean="0"/>
              <a:t>твержден приказом Росстата от  23 марта 2022 г. № 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9264" y="1577344"/>
            <a:ext cx="464694" cy="47326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701417" y="5790863"/>
            <a:ext cx="494109" cy="499100"/>
            <a:chOff x="9699205" y="5186438"/>
            <a:chExt cx="440055" cy="444500"/>
          </a:xfrm>
        </p:grpSpPr>
        <p:sp>
          <p:nvSpPr>
            <p:cNvPr id="26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4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0" name="Текст 2"/>
          <p:cNvSpPr>
            <a:spLocks noGrp="1"/>
          </p:cNvSpPr>
          <p:nvPr>
            <p:ph type="body" sz="quarter" idx="10"/>
          </p:nvPr>
        </p:nvSpPr>
        <p:spPr>
          <a:xfrm>
            <a:off x="1140639" y="400472"/>
            <a:ext cx="10751337" cy="117687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Обеспечение понятности нормативно-правового регулирования, государственной политики и программ, разрабатываемых (реализуемых) федеральными органами исполнительной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власти</a:t>
            </a:r>
          </a:p>
          <a:p>
            <a:pPr algn="ctr">
              <a:spcBef>
                <a:spcPts val="0"/>
              </a:spcBef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Размещение информации на официальном сайте Росстата </a:t>
            </a:r>
          </a:p>
          <a:p>
            <a:pPr algn="ctr">
              <a:spcBef>
                <a:spcPts val="0"/>
              </a:spcBef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о реализации Росстатом мероприятий государственных программ Российской Федерации:</a:t>
            </a:r>
          </a:p>
          <a:p>
            <a:pPr algn="ctr">
              <a:spcBef>
                <a:spcPts val="0"/>
              </a:spcBef>
            </a:pP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8" y="636809"/>
            <a:ext cx="673609" cy="7163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77355" y="2204962"/>
            <a:ext cx="1042406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«Экономическое развитие и инновационная экономика Российской Федерации» в части направления (подпрограммы) «Стратегическое планирование и официальная статистика»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77355" y="2834192"/>
            <a:ext cx="10424062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«Научно-технологическое развитие Российской Федерации»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части направления (подпрограммы) «Взаимодействие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кооперация. Формирование эффективной системы коммуникации в области науки технологий и инноваций, повышение восприимчивости экономики и общества к инновациям, развитие наукоемкого бизнеса»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7355" y="3730256"/>
            <a:ext cx="10424062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«Информационное общество» по комплексу процессных мероприятий «Обеспечение реализации программ и проектов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области цифровой экономики и развития информационного общества» в части мероприятий (результатов) «Обеспечена реализация государственных функций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</a:rPr>
              <a:t>Минцифры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 России,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</a:rPr>
              <a:t>Росархива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 и Росстата» и «Организовано и проведено федеральное статистическое наблюдение по вопросам использования населением информационных технологий и информационно-телекоммуникационных сетей»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77355" y="5038403"/>
            <a:ext cx="10424062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Развитие здравоохранения» в части реализации Ведомственного проекта «Внедрение Международной статистической классификации болезней и проблем, связанных со здоровьем, одиннадцатого пересмотра (МКБ-11) на территории Российской Федерации» государственной программы «Развитие здравоохранения»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7355" y="5986803"/>
            <a:ext cx="10305045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</a:rPr>
              <a:t>Эффект и преимущества для </a:t>
            </a:r>
            <a:r>
              <a:rPr lang="ru-RU" sz="1600" b="1" i="1" dirty="0" err="1">
                <a:solidFill>
                  <a:schemeClr val="bg1"/>
                </a:solidFill>
              </a:rPr>
              <a:t>референтных</a:t>
            </a:r>
            <a:r>
              <a:rPr lang="ru-RU" sz="1600" b="1" i="1" dirty="0">
                <a:solidFill>
                  <a:schemeClr val="bg1"/>
                </a:solidFill>
              </a:rPr>
              <a:t> групп: создание условий </a:t>
            </a:r>
            <a:r>
              <a:rPr lang="ru-RU" sz="1600" b="1" i="1" dirty="0" smtClean="0">
                <a:solidFill>
                  <a:schemeClr val="bg1"/>
                </a:solidFill>
              </a:rPr>
              <a:t>для эффективного </a:t>
            </a:r>
            <a:r>
              <a:rPr lang="ru-RU" sz="1600" b="1" i="1" dirty="0">
                <a:solidFill>
                  <a:schemeClr val="bg1"/>
                </a:solidFill>
              </a:rPr>
              <a:t>информирования граждан о деятельности Росстата</a:t>
            </a:r>
          </a:p>
        </p:txBody>
      </p:sp>
    </p:spTree>
    <p:extLst>
      <p:ext uri="{BB962C8B-B14F-4D97-AF65-F5344CB8AC3E}">
        <p14:creationId xmlns:p14="http://schemas.microsoft.com/office/powerpoint/2010/main" val="9868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6456" y="471198"/>
            <a:ext cx="11551156" cy="532642"/>
          </a:xfrm>
        </p:spPr>
        <p:txBody>
          <a:bodyPr/>
          <a:lstStyle/>
          <a:p>
            <a:pPr algn="ctr"/>
            <a:r>
              <a:rPr lang="ru-RU" dirty="0" smtClean="0"/>
              <a:t>Принципы и механизмы (инструменты) открытости</a:t>
            </a:r>
            <a:endParaRPr lang="ru-RU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952" y="6079251"/>
            <a:ext cx="815476" cy="815476"/>
          </a:xfrm>
          <a:prstGeom prst="rect">
            <a:avLst/>
          </a:prstGeom>
        </p:spPr>
      </p:pic>
      <p:sp>
        <p:nvSpPr>
          <p:cNvPr id="58" name="Текст 4"/>
          <p:cNvSpPr txBox="1">
            <a:spLocks/>
          </p:cNvSpPr>
          <p:nvPr/>
        </p:nvSpPr>
        <p:spPr>
          <a:xfrm>
            <a:off x="4366154" y="1354689"/>
            <a:ext cx="5841220" cy="504026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ru-RU" sz="1800" spc="-2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398216" y="6380891"/>
            <a:ext cx="10947736" cy="679831"/>
            <a:chOff x="1439586" y="5969298"/>
            <a:chExt cx="10403790" cy="679831"/>
          </a:xfrm>
        </p:grpSpPr>
        <p:sp>
          <p:nvSpPr>
            <p:cNvPr id="6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69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70" name="Группа 69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7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8" name="Овал 7"/>
          <p:cNvSpPr/>
          <p:nvPr/>
        </p:nvSpPr>
        <p:spPr>
          <a:xfrm>
            <a:off x="398215" y="1068780"/>
            <a:ext cx="2344984" cy="117749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Принцип информационной открытости</a:t>
            </a:r>
          </a:p>
        </p:txBody>
      </p:sp>
      <p:sp>
        <p:nvSpPr>
          <p:cNvPr id="65" name="Овал 64"/>
          <p:cNvSpPr/>
          <p:nvPr/>
        </p:nvSpPr>
        <p:spPr>
          <a:xfrm>
            <a:off x="398216" y="2323148"/>
            <a:ext cx="2344983" cy="106026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Принцип понятности</a:t>
            </a:r>
          </a:p>
        </p:txBody>
      </p:sp>
      <p:sp>
        <p:nvSpPr>
          <p:cNvPr id="74" name="Овал 73"/>
          <p:cNvSpPr/>
          <p:nvPr/>
        </p:nvSpPr>
        <p:spPr>
          <a:xfrm>
            <a:off x="398215" y="3498905"/>
            <a:ext cx="2344983" cy="106026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Принцип вовлеченности гражданского общества</a:t>
            </a:r>
          </a:p>
        </p:txBody>
      </p:sp>
      <p:sp>
        <p:nvSpPr>
          <p:cNvPr id="77" name="Овал 76"/>
          <p:cNvSpPr/>
          <p:nvPr/>
        </p:nvSpPr>
        <p:spPr>
          <a:xfrm>
            <a:off x="398216" y="4961584"/>
            <a:ext cx="2344983" cy="1060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Принцип подотчетности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73118" y="1202620"/>
            <a:ext cx="737283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Информационная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открытость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73118" y="1704826"/>
            <a:ext cx="737283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Обеспечение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работы с открытыми данными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73118" y="2513784"/>
            <a:ext cx="7372834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A21630"/>
                </a:solidFill>
              </a:rPr>
              <a:t>Работа </a:t>
            </a:r>
            <a:r>
              <a:rPr lang="ru-RU" sz="1400" b="1" dirty="0">
                <a:solidFill>
                  <a:srgbClr val="A21630"/>
                </a:solidFill>
              </a:rPr>
              <a:t>пресс-службы Росстата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73118" y="3006248"/>
            <a:ext cx="7372834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A21630"/>
                </a:solidFill>
              </a:rPr>
              <a:t>Реализация инициативного проекта «Понятная статистика»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73118" y="3503568"/>
            <a:ext cx="7372834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D0000A"/>
                </a:solidFill>
              </a:rPr>
              <a:t>Взаимодействие </a:t>
            </a:r>
            <a:r>
              <a:rPr lang="ru-RU" sz="1400" b="1" dirty="0">
                <a:solidFill>
                  <a:srgbClr val="D0000A"/>
                </a:solidFill>
              </a:rPr>
              <a:t>с общественным </a:t>
            </a:r>
            <a:r>
              <a:rPr lang="ru-RU" sz="1400" b="1" dirty="0" smtClean="0">
                <a:solidFill>
                  <a:srgbClr val="D0000A"/>
                </a:solidFill>
              </a:rPr>
              <a:t>советом при Росстате </a:t>
            </a:r>
            <a:endParaRPr lang="ru-RU" sz="1400" b="1" dirty="0">
              <a:solidFill>
                <a:srgbClr val="D0000A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73118" y="3924978"/>
            <a:ext cx="7372834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E1002B"/>
                </a:solidFill>
              </a:rPr>
              <a:t>Организация </a:t>
            </a:r>
            <a:r>
              <a:rPr lang="ru-RU" sz="1400" b="1" dirty="0">
                <a:solidFill>
                  <a:srgbClr val="E1002B"/>
                </a:solidFill>
              </a:rPr>
              <a:t>работы с </a:t>
            </a:r>
            <a:r>
              <a:rPr lang="ru-RU" sz="1400" b="1" dirty="0" err="1">
                <a:solidFill>
                  <a:srgbClr val="E1002B"/>
                </a:solidFill>
              </a:rPr>
              <a:t>референтными</a:t>
            </a:r>
            <a:r>
              <a:rPr lang="ru-RU" sz="1400" b="1" dirty="0">
                <a:solidFill>
                  <a:srgbClr val="E1002B"/>
                </a:solidFill>
              </a:rPr>
              <a:t> группами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73118" y="4345559"/>
            <a:ext cx="7372834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E1002B"/>
                </a:solidFill>
              </a:rPr>
              <a:t>Информирование </a:t>
            </a:r>
            <a:r>
              <a:rPr lang="ru-RU" sz="1400" b="1" dirty="0">
                <a:solidFill>
                  <a:srgbClr val="E1002B"/>
                </a:solidFill>
              </a:rPr>
              <a:t>о работе с обращениями граждан и организаций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973118" y="4792651"/>
            <a:ext cx="7390641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Формирование 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публичной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отчетности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73118" y="5210510"/>
            <a:ext cx="739064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Обеспечение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понятности нормативно-правового регулирования, государственной политики 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реализуемых программ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73117" y="5881195"/>
            <a:ext cx="739064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Организация независимой антикоррупционной экспертизы и общественного мониторинга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</a:rPr>
              <a:t>правоприменения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2383" y="1557338"/>
            <a:ext cx="464694" cy="4732625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701417" y="5790863"/>
            <a:ext cx="494109" cy="499100"/>
            <a:chOff x="9699205" y="5186438"/>
            <a:chExt cx="440055" cy="444500"/>
          </a:xfrm>
        </p:grpSpPr>
        <p:sp>
          <p:nvSpPr>
            <p:cNvPr id="26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4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0" name="Текст 2"/>
          <p:cNvSpPr>
            <a:spLocks noGrp="1"/>
          </p:cNvSpPr>
          <p:nvPr>
            <p:ph type="body" sz="quarter" idx="10"/>
          </p:nvPr>
        </p:nvSpPr>
        <p:spPr>
          <a:xfrm>
            <a:off x="1141598" y="546807"/>
            <a:ext cx="9939601" cy="792000"/>
          </a:xfrm>
        </p:spPr>
        <p:txBody>
          <a:bodyPr/>
          <a:lstStyle/>
          <a:p>
            <a:pPr algn="ctr"/>
            <a:r>
              <a:rPr lang="ru-RU" dirty="0" smtClean="0"/>
              <a:t>Информационная открытость</a:t>
            </a:r>
            <a:endParaRPr lang="ru-RU" dirty="0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5" y="441833"/>
            <a:ext cx="718104" cy="718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5973" y="1557338"/>
            <a:ext cx="1037492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Актуализация информации о деятельности Росстата, размещенной 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его официальном сайте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5973" y="2230951"/>
            <a:ext cx="1037492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Актуализация положения об официальном сайте Федеральной службы государственной статистики в информационно-телекоммуникационной сети «Интернет» (далее – сети «Интернет») и регламента информационного наполнения официального сайта Федеральной службы государственной статистики в сети «Интернет»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3031" y="3717468"/>
            <a:ext cx="10428267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Обеспечение лидирующих позиций Росстата в мониторинге соответствия официальных сайтов федеральных органов исполнительной власти требованиям законодательства Российской Федерации об обеспечении доступа к информации о деятельности  государственных органов и органов местного самоуправления,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том числе в форме открытых данных, проводимом Минэкономразвития России с использованием АИС «Мониторинг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госсайтов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5973" y="5709351"/>
            <a:ext cx="10428267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</a:rPr>
              <a:t>Эффект и преимущества для </a:t>
            </a:r>
            <a:r>
              <a:rPr lang="ru-RU" sz="1600" b="1" i="1" dirty="0" err="1">
                <a:solidFill>
                  <a:schemeClr val="bg1"/>
                </a:solidFill>
              </a:rPr>
              <a:t>референтных</a:t>
            </a:r>
            <a:r>
              <a:rPr lang="ru-RU" sz="1600" b="1" i="1" dirty="0">
                <a:solidFill>
                  <a:schemeClr val="bg1"/>
                </a:solidFill>
              </a:rPr>
              <a:t> групп: создание условий </a:t>
            </a:r>
            <a:r>
              <a:rPr lang="ru-RU" sz="1600" b="1" i="1" dirty="0" smtClean="0">
                <a:solidFill>
                  <a:schemeClr val="bg1"/>
                </a:solidFill>
              </a:rPr>
              <a:t>для эффективного </a:t>
            </a:r>
            <a:r>
              <a:rPr lang="ru-RU" sz="1600" b="1" i="1" dirty="0">
                <a:solidFill>
                  <a:schemeClr val="bg1"/>
                </a:solidFill>
              </a:rPr>
              <a:t>информирования граждан о деятельности Росстата</a:t>
            </a:r>
          </a:p>
        </p:txBody>
      </p:sp>
    </p:spTree>
    <p:extLst>
      <p:ext uri="{BB962C8B-B14F-4D97-AF65-F5344CB8AC3E}">
        <p14:creationId xmlns:p14="http://schemas.microsoft.com/office/powerpoint/2010/main" val="33324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9264" y="1465385"/>
            <a:ext cx="464694" cy="5116183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701417" y="5790863"/>
            <a:ext cx="494109" cy="499100"/>
            <a:chOff x="9699205" y="5186438"/>
            <a:chExt cx="440055" cy="444500"/>
          </a:xfrm>
        </p:grpSpPr>
        <p:sp>
          <p:nvSpPr>
            <p:cNvPr id="26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4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0" name="Текст 2"/>
          <p:cNvSpPr>
            <a:spLocks noGrp="1"/>
          </p:cNvSpPr>
          <p:nvPr>
            <p:ph type="body" sz="quarter" idx="10"/>
          </p:nvPr>
        </p:nvSpPr>
        <p:spPr>
          <a:xfrm>
            <a:off x="1192226" y="363535"/>
            <a:ext cx="10751337" cy="71637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dirty="0"/>
              <a:t>Обеспечение работы с открытыми данными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8" y="636809"/>
            <a:ext cx="673609" cy="7163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27005" y="980786"/>
            <a:ext cx="4708964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Формирование ведомственного плана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Росстата по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реализации мероприятий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области открытых данных и плана-графика актуализации приоритетных социально значимых наборов данных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Росстата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 форме открытых данных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 2022 году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27005" y="3579864"/>
            <a:ext cx="4708964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Актуализация официальной статистической и общественно значимой информации Росстата, размещенной в форме открытых данных 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сети «Интернет»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соответствии с планом-графиком размещения приоритетных социально значимых наборов данных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Росстата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форме открытых данных в 2022 году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87307" y="980786"/>
            <a:ext cx="4513385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Размещение наборов открытых данных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соответствии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запросами пользователей официальной статистической информации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разделе «Открытые данные»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официальном сайте Росстата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при наличии запросов)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8337" y="3579863"/>
            <a:ext cx="4513386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Проведение анализа обращений пользователей за официальной статистической и общественно значимой информацией, размещенной Росстатом в сети «Интернет» в форме открытых данных, и размещение его результатов в разделе «Открытые данные» на сайте Росстата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27004" y="2887545"/>
            <a:ext cx="967368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Мониторинг актуальности наборов открытых данных, размещенных в разделе «Открытые данные» на официальном сайте Росстате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27005" y="5875150"/>
            <a:ext cx="9714718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</a:rPr>
              <a:t>Эффект и преимущества для </a:t>
            </a:r>
            <a:r>
              <a:rPr lang="ru-RU" sz="1600" b="1" i="1" dirty="0" err="1">
                <a:solidFill>
                  <a:schemeClr val="bg1"/>
                </a:solidFill>
              </a:rPr>
              <a:t>референтных</a:t>
            </a:r>
            <a:r>
              <a:rPr lang="ru-RU" sz="1600" b="1" i="1" dirty="0">
                <a:solidFill>
                  <a:schemeClr val="bg1"/>
                </a:solidFill>
              </a:rPr>
              <a:t> групп: создание условий для практического использования данных Росстата</a:t>
            </a:r>
          </a:p>
        </p:txBody>
      </p:sp>
    </p:spTree>
    <p:extLst>
      <p:ext uri="{BB962C8B-B14F-4D97-AF65-F5344CB8AC3E}">
        <p14:creationId xmlns:p14="http://schemas.microsoft.com/office/powerpoint/2010/main" val="7203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9264" y="1577344"/>
            <a:ext cx="464694" cy="47326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701417" y="5790863"/>
            <a:ext cx="494109" cy="499100"/>
            <a:chOff x="9699205" y="5186438"/>
            <a:chExt cx="440055" cy="444500"/>
          </a:xfrm>
        </p:grpSpPr>
        <p:sp>
          <p:nvSpPr>
            <p:cNvPr id="26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4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0" name="Текст 2"/>
          <p:cNvSpPr>
            <a:spLocks noGrp="1"/>
          </p:cNvSpPr>
          <p:nvPr>
            <p:ph type="body" sz="quarter" idx="10"/>
          </p:nvPr>
        </p:nvSpPr>
        <p:spPr>
          <a:xfrm>
            <a:off x="1129802" y="636810"/>
            <a:ext cx="10751337" cy="71637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абота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пресс-службы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Росстата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8" y="636809"/>
            <a:ext cx="673609" cy="7163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63189" y="1577344"/>
            <a:ext cx="4433519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A21630"/>
                </a:solidFill>
              </a:rPr>
              <a:t>Проведение мероприятий со СМИ (интервью, пресс-конференции, комментарии) с участием руководителя Росстата </a:t>
            </a:r>
            <a:r>
              <a:rPr lang="ru-RU" sz="1600" b="1" dirty="0" smtClean="0">
                <a:solidFill>
                  <a:srgbClr val="A21630"/>
                </a:solidFill>
              </a:rPr>
              <a:t>и </a:t>
            </a:r>
            <a:r>
              <a:rPr lang="ru-RU" sz="1600" b="1" dirty="0">
                <a:solidFill>
                  <a:srgbClr val="A21630"/>
                </a:solidFill>
              </a:rPr>
              <a:t>его заместителей по актуальным вопросам деятельности Росстата</a:t>
            </a:r>
            <a:endParaRPr lang="ru-RU" sz="1600" b="1" dirty="0">
              <a:solidFill>
                <a:srgbClr val="A2163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9527" y="1560074"/>
            <a:ext cx="5037396" cy="1600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b="1" dirty="0">
                <a:solidFill>
                  <a:srgbClr val="A21630"/>
                </a:solidFill>
              </a:rPr>
              <a:t>Предоставление официальной статистической информации </a:t>
            </a:r>
            <a:r>
              <a:rPr lang="ru-RU" sz="1600" b="1" dirty="0" smtClean="0">
                <a:solidFill>
                  <a:srgbClr val="A21630"/>
                </a:solidFill>
              </a:rPr>
              <a:t>по </a:t>
            </a:r>
            <a:r>
              <a:rPr lang="ru-RU" sz="1600" b="1" dirty="0">
                <a:solidFill>
                  <a:srgbClr val="A21630"/>
                </a:solidFill>
              </a:rPr>
              <a:t>запросам СМИ в соответствии </a:t>
            </a:r>
            <a:endParaRPr lang="ru-RU" sz="1600" b="1" dirty="0" smtClean="0">
              <a:solidFill>
                <a:srgbClr val="A21630"/>
              </a:solidFill>
            </a:endParaRPr>
          </a:p>
          <a:p>
            <a:pPr>
              <a:lnSpc>
                <a:spcPct val="125000"/>
              </a:lnSpc>
            </a:pPr>
            <a:r>
              <a:rPr lang="ru-RU" sz="1600" b="1" dirty="0" smtClean="0">
                <a:solidFill>
                  <a:srgbClr val="A21630"/>
                </a:solidFill>
              </a:rPr>
              <a:t>с </a:t>
            </a:r>
            <a:r>
              <a:rPr lang="ru-RU" sz="1600" b="1" dirty="0">
                <a:solidFill>
                  <a:srgbClr val="A21630"/>
                </a:solidFill>
              </a:rPr>
              <a:t>Законом Российской Федерации </a:t>
            </a:r>
            <a:endParaRPr lang="ru-RU" sz="1600" b="1" dirty="0" smtClean="0">
              <a:solidFill>
                <a:srgbClr val="A21630"/>
              </a:solidFill>
            </a:endParaRPr>
          </a:p>
          <a:p>
            <a:pPr>
              <a:lnSpc>
                <a:spcPct val="125000"/>
              </a:lnSpc>
            </a:pPr>
            <a:r>
              <a:rPr lang="ru-RU" sz="1600" b="1" dirty="0" smtClean="0">
                <a:solidFill>
                  <a:srgbClr val="A21630"/>
                </a:solidFill>
              </a:rPr>
              <a:t>от </a:t>
            </a:r>
            <a:r>
              <a:rPr lang="ru-RU" sz="1600" b="1" dirty="0">
                <a:solidFill>
                  <a:srgbClr val="A21630"/>
                </a:solidFill>
              </a:rPr>
              <a:t>27 декабря 1991 г. № 2124-1 </a:t>
            </a:r>
            <a:endParaRPr lang="ru-RU" sz="1600" b="1" dirty="0" smtClean="0">
              <a:solidFill>
                <a:srgbClr val="A21630"/>
              </a:solidFill>
            </a:endParaRPr>
          </a:p>
          <a:p>
            <a:pPr>
              <a:lnSpc>
                <a:spcPct val="125000"/>
              </a:lnSpc>
            </a:pPr>
            <a:r>
              <a:rPr lang="ru-RU" sz="1600" b="1" dirty="0" smtClean="0">
                <a:solidFill>
                  <a:srgbClr val="A21630"/>
                </a:solidFill>
              </a:rPr>
              <a:t>«</a:t>
            </a:r>
            <a:r>
              <a:rPr lang="ru-RU" sz="1600" b="1" dirty="0">
                <a:solidFill>
                  <a:srgbClr val="A21630"/>
                </a:solidFill>
              </a:rPr>
              <a:t>О средствах массовой информации»</a:t>
            </a:r>
            <a:endParaRPr lang="ru-RU" sz="1600" b="1" dirty="0">
              <a:solidFill>
                <a:srgbClr val="A2163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63189" y="3259722"/>
            <a:ext cx="967373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A21630"/>
                </a:solidFill>
              </a:rPr>
              <a:t>Размещение пресс-релизов на официальном сайте Росстата в целях разъяснения основных событий, происходящих в Росстате</a:t>
            </a:r>
            <a:endParaRPr lang="ru-RU" sz="1600" b="1" dirty="0">
              <a:solidFill>
                <a:srgbClr val="A2163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3189" y="3968672"/>
            <a:ext cx="4467745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A21630"/>
                </a:solidFill>
              </a:rPr>
              <a:t>Ведение представительств Росстата в социальных </a:t>
            </a:r>
            <a:r>
              <a:rPr lang="ru-RU" sz="1600" b="1" dirty="0" smtClean="0">
                <a:solidFill>
                  <a:srgbClr val="A21630"/>
                </a:solidFill>
              </a:rPr>
              <a:t>сетях, мониторинг </a:t>
            </a:r>
            <a:r>
              <a:rPr lang="ru-RU" sz="1600" b="1" dirty="0" err="1">
                <a:solidFill>
                  <a:srgbClr val="A21630"/>
                </a:solidFill>
              </a:rPr>
              <a:t>упоминаемости</a:t>
            </a:r>
            <a:r>
              <a:rPr lang="ru-RU" sz="1600" b="1" dirty="0">
                <a:solidFill>
                  <a:srgbClr val="A21630"/>
                </a:solidFill>
              </a:rPr>
              <a:t> Росстата в социальных </a:t>
            </a:r>
            <a:r>
              <a:rPr lang="ru-RU" sz="1600" b="1" dirty="0" err="1" smtClean="0">
                <a:solidFill>
                  <a:srgbClr val="A21630"/>
                </a:solidFill>
              </a:rPr>
              <a:t>сетя</a:t>
            </a:r>
            <a:r>
              <a:rPr lang="ru-RU" sz="1600" b="1" dirty="0" smtClean="0">
                <a:solidFill>
                  <a:srgbClr val="A21630"/>
                </a:solidFill>
              </a:rPr>
              <a:t>), координирование </a:t>
            </a:r>
            <a:r>
              <a:rPr lang="ru-RU" sz="1600" b="1" dirty="0">
                <a:solidFill>
                  <a:srgbClr val="A21630"/>
                </a:solidFill>
              </a:rPr>
              <a:t>работы представительств территориальных органов Росстата в социальных сетях</a:t>
            </a:r>
            <a:endParaRPr lang="ru-RU" sz="1600" b="1" dirty="0">
              <a:solidFill>
                <a:srgbClr val="A2163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9526" y="4017168"/>
            <a:ext cx="503739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A21630"/>
                </a:solidFill>
              </a:rPr>
              <a:t>Разработка методических рекомендации по размещению информации на официальных </a:t>
            </a:r>
            <a:endParaRPr lang="ru-RU" sz="1600" b="1" dirty="0" smtClean="0">
              <a:solidFill>
                <a:srgbClr val="A21630"/>
              </a:solidFill>
            </a:endParaRPr>
          </a:p>
          <a:p>
            <a:r>
              <a:rPr lang="ru-RU" sz="1600" b="1" dirty="0" smtClean="0">
                <a:solidFill>
                  <a:srgbClr val="A21630"/>
                </a:solidFill>
              </a:rPr>
              <a:t>сайтах </a:t>
            </a:r>
            <a:r>
              <a:rPr lang="ru-RU" sz="1600" b="1" dirty="0">
                <a:solidFill>
                  <a:srgbClr val="A21630"/>
                </a:solidFill>
              </a:rPr>
              <a:t>территориальных органов Росстата</a:t>
            </a:r>
            <a:endParaRPr lang="ru-RU" sz="1600" b="1" dirty="0">
              <a:solidFill>
                <a:srgbClr val="A2163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9526" y="4952093"/>
            <a:ext cx="503739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A21630"/>
                </a:solidFill>
              </a:rPr>
              <a:t>Реализация инициативного проекта «Понятная статистика»</a:t>
            </a:r>
            <a:endParaRPr lang="ru-RU" sz="1600" b="1" dirty="0">
              <a:solidFill>
                <a:srgbClr val="A2163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63189" y="5790863"/>
            <a:ext cx="9673733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chemeClr val="bg1"/>
                </a:solidFill>
              </a:rPr>
              <a:t>Эффект и преимущества для </a:t>
            </a:r>
            <a:r>
              <a:rPr lang="ru-RU" sz="1600" b="1" i="1" dirty="0" err="1">
                <a:solidFill>
                  <a:schemeClr val="bg1"/>
                </a:solidFill>
              </a:rPr>
              <a:t>референтных</a:t>
            </a:r>
            <a:r>
              <a:rPr lang="ru-RU" sz="1600" b="1" i="1" dirty="0">
                <a:solidFill>
                  <a:schemeClr val="bg1"/>
                </a:solidFill>
              </a:rPr>
              <a:t> групп: работа каналов  обратной связи, позволяющих отслеживать информированность гражданского общества </a:t>
            </a:r>
            <a:r>
              <a:rPr lang="ru-RU" sz="1600" b="1" i="1" dirty="0" smtClean="0">
                <a:solidFill>
                  <a:schemeClr val="bg1"/>
                </a:solidFill>
              </a:rPr>
              <a:t/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о </a:t>
            </a:r>
            <a:r>
              <a:rPr lang="ru-RU" sz="1600" b="1" i="1" dirty="0">
                <a:solidFill>
                  <a:schemeClr val="bg1"/>
                </a:solidFill>
              </a:rPr>
              <a:t>деятельности Росстата и изменение </a:t>
            </a:r>
            <a:r>
              <a:rPr lang="ru-RU" sz="1600" b="1" i="1" dirty="0" err="1">
                <a:solidFill>
                  <a:schemeClr val="bg1"/>
                </a:solidFill>
              </a:rPr>
              <a:t>имиджевых</a:t>
            </a:r>
            <a:r>
              <a:rPr lang="ru-RU" sz="1600" b="1" i="1" dirty="0">
                <a:solidFill>
                  <a:schemeClr val="bg1"/>
                </a:solidFill>
              </a:rPr>
              <a:t> характеристик Росстата</a:t>
            </a:r>
            <a:endParaRPr lang="ru-RU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9264" y="1577344"/>
            <a:ext cx="464694" cy="47326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701417" y="5790863"/>
            <a:ext cx="494109" cy="499100"/>
            <a:chOff x="9699205" y="5186438"/>
            <a:chExt cx="440055" cy="444500"/>
          </a:xfrm>
        </p:grpSpPr>
        <p:sp>
          <p:nvSpPr>
            <p:cNvPr id="26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4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0" name="Текст 2"/>
          <p:cNvSpPr>
            <a:spLocks noGrp="1"/>
          </p:cNvSpPr>
          <p:nvPr>
            <p:ph type="body" sz="quarter" idx="10"/>
          </p:nvPr>
        </p:nvSpPr>
        <p:spPr>
          <a:xfrm>
            <a:off x="1129802" y="636810"/>
            <a:ext cx="10751337" cy="71637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Взаимодействие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общественным советом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8" y="636809"/>
            <a:ext cx="673609" cy="7163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63189" y="1577344"/>
            <a:ext cx="96737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Организация заседаний Общественного совета при Росстате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Комиссии Общественного совета при Росстате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совершенствованию и развитию статистического образования 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и статистической грамотности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9587" y="4668076"/>
            <a:ext cx="969733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Поддержание в актуальном состоянии материалов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работе Общественного совета при Росстате, размещенных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официальном сайте Росстата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63189" y="2931476"/>
            <a:ext cx="9673733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Обеспечение участия членов Общественного совета при Росстате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работе комиссий и иных рабочих органов, создаваемых Росстатом по вопросам кадровой работы, антикоррупционной деятельности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закупок (товаров, работ, услуг), включая размещение государственных заказов на выполнение научно-исследовательских работ и оказание консультационных услуг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63189" y="5790863"/>
            <a:ext cx="9673733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chemeClr val="bg1"/>
                </a:solidFill>
              </a:rPr>
              <a:t>Эффект и преимущества для </a:t>
            </a:r>
            <a:r>
              <a:rPr lang="ru-RU" sz="1600" b="1" i="1" dirty="0" err="1">
                <a:solidFill>
                  <a:schemeClr val="bg1"/>
                </a:solidFill>
              </a:rPr>
              <a:t>референтных</a:t>
            </a:r>
            <a:r>
              <a:rPr lang="ru-RU" sz="1600" b="1" i="1" dirty="0">
                <a:solidFill>
                  <a:schemeClr val="bg1"/>
                </a:solidFill>
              </a:rPr>
              <a:t> групп: работа каналов  обратной связи, позволяющих отслеживать информированность гражданского общества </a:t>
            </a:r>
            <a:r>
              <a:rPr lang="ru-RU" sz="1600" b="1" i="1" dirty="0" smtClean="0">
                <a:solidFill>
                  <a:schemeClr val="bg1"/>
                </a:solidFill>
              </a:rPr>
              <a:t/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о </a:t>
            </a:r>
            <a:r>
              <a:rPr lang="ru-RU" sz="1600" b="1" i="1" dirty="0">
                <a:solidFill>
                  <a:schemeClr val="bg1"/>
                </a:solidFill>
              </a:rPr>
              <a:t>деятельности Росстата и изменение </a:t>
            </a:r>
            <a:r>
              <a:rPr lang="ru-RU" sz="1600" b="1" i="1" dirty="0" err="1">
                <a:solidFill>
                  <a:schemeClr val="bg1"/>
                </a:solidFill>
              </a:rPr>
              <a:t>имиджевых</a:t>
            </a:r>
            <a:r>
              <a:rPr lang="ru-RU" sz="1600" b="1" i="1" dirty="0">
                <a:solidFill>
                  <a:schemeClr val="bg1"/>
                </a:solidFill>
              </a:rPr>
              <a:t> характеристик Росстата</a:t>
            </a:r>
            <a:endParaRPr lang="ru-RU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9264" y="1577344"/>
            <a:ext cx="464694" cy="47326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701417" y="5790863"/>
            <a:ext cx="494109" cy="499100"/>
            <a:chOff x="9699205" y="5186438"/>
            <a:chExt cx="440055" cy="444500"/>
          </a:xfrm>
        </p:grpSpPr>
        <p:sp>
          <p:nvSpPr>
            <p:cNvPr id="26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4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0" name="Текст 2"/>
          <p:cNvSpPr>
            <a:spLocks noGrp="1"/>
          </p:cNvSpPr>
          <p:nvPr>
            <p:ph type="body" sz="quarter" idx="10"/>
          </p:nvPr>
        </p:nvSpPr>
        <p:spPr>
          <a:xfrm>
            <a:off x="1129802" y="636810"/>
            <a:ext cx="10751337" cy="71637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Организация работы с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референтными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группами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8" y="636809"/>
            <a:ext cx="673609" cy="7163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63189" y="1577344"/>
            <a:ext cx="1004887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Организация заседаний Общественного совета при Росстате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Комиссии Общественного совета при Росстате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совершенствованию и развитию статистического образования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статистической грамотности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7391" y="2914244"/>
            <a:ext cx="10086394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Изучение востребованности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</a:rPr>
              <a:t>референтными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 группами статистической информации, размещенной Росстатом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в 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сети «Интернет», в том числе в форме открытых данных,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размещение информации на официальном сайте Росстата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63189" y="2263056"/>
            <a:ext cx="1004887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Актуализация и размещение информации о перечне представителей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</a:rPr>
              <a:t>референтных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 групп (без персонального состава участников) на официальном сайте Росстата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63189" y="3788949"/>
            <a:ext cx="1006059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Организация и проведение научно-практических конференций, семинаров, иных публичных мероприятиях, совместно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с 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представителями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</a:rPr>
              <a:t>референтных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 групп, в том числе в формате видеоконференцсвязи 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3189" y="4437482"/>
            <a:ext cx="10060596" cy="1169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Проведение мероприятий с научно-экспертным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и образовательным сообществами: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- заседаний Научно-методологического совета Росстата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его секций; 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- заседаний секции статистики Центрального дома ученых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</a:rPr>
              <a:t>Минобрнауки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 России;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- встреч с экспертами по основным вопросам деятельности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Росстата;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олимпиад, конференций, обучающих лекций, семинаров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иных мероприятий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63189" y="5790863"/>
            <a:ext cx="10048873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chemeClr val="bg1"/>
                </a:solidFill>
              </a:rPr>
              <a:t>Эффект и преимущества для </a:t>
            </a:r>
            <a:r>
              <a:rPr lang="ru-RU" sz="1600" b="1" i="1" dirty="0" err="1">
                <a:solidFill>
                  <a:schemeClr val="bg1"/>
                </a:solidFill>
              </a:rPr>
              <a:t>референтных</a:t>
            </a:r>
            <a:r>
              <a:rPr lang="ru-RU" sz="1600" b="1" i="1" dirty="0">
                <a:solidFill>
                  <a:schemeClr val="bg1"/>
                </a:solidFill>
              </a:rPr>
              <a:t> групп: работа каналов  обратной связи, позволяющих отслеживать информированность гражданского общества о деятельности Росстата и изменение </a:t>
            </a:r>
            <a:r>
              <a:rPr lang="ru-RU" sz="1600" b="1" i="1" dirty="0" err="1">
                <a:solidFill>
                  <a:schemeClr val="bg1"/>
                </a:solidFill>
              </a:rPr>
              <a:t>имиджевых</a:t>
            </a:r>
            <a:r>
              <a:rPr lang="ru-RU" sz="1600" b="1" i="1" dirty="0">
                <a:solidFill>
                  <a:schemeClr val="bg1"/>
                </a:solidFill>
              </a:rPr>
              <a:t> характеристик Росстата</a:t>
            </a:r>
            <a:endParaRPr lang="ru-RU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9264" y="1577344"/>
            <a:ext cx="464694" cy="47326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701417" y="5790863"/>
            <a:ext cx="494109" cy="499100"/>
            <a:chOff x="9699205" y="5186438"/>
            <a:chExt cx="440055" cy="444500"/>
          </a:xfrm>
        </p:grpSpPr>
        <p:sp>
          <p:nvSpPr>
            <p:cNvPr id="26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4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0" name="Текст 2"/>
          <p:cNvSpPr>
            <a:spLocks noGrp="1"/>
          </p:cNvSpPr>
          <p:nvPr>
            <p:ph type="body" sz="quarter" idx="10"/>
          </p:nvPr>
        </p:nvSpPr>
        <p:spPr>
          <a:xfrm>
            <a:off x="1140639" y="445596"/>
            <a:ext cx="10751337" cy="71637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Формирование  публичной отчетности федерального органа исполнительной власти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8" y="636809"/>
            <a:ext cx="673609" cy="7163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63189" y="1315734"/>
            <a:ext cx="1009811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Размещение планов-графиков закупок товаров, работ и услуг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для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обеспечения федеральных нужд на официальном сайте Росстата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63189" y="2767611"/>
            <a:ext cx="1008639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Размещение информации о расходовании ассигнований федерального бюджета, предусмотренных для обеспечения функций Росстата, на официальном сайте Росстата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63189" y="1923086"/>
            <a:ext cx="10098116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Размещение информации о ходе осуществления закупок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для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государственных нужд, о проведении конкурсов, аукционов, запросов котировок, закрытых конкурсов и аукционов для центрального аппарата Росстата официальном на сайте Росстата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63189" y="4152817"/>
            <a:ext cx="10098116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Координация реализации Плана Федеральной службы государственной статистики по противодействию коррупции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2021-2024 годы (далее – План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), подготовка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и размещение на официальном сайте Росстата годового отчета о выполнении мероприятий, предусмотренных Планом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3189" y="5052199"/>
            <a:ext cx="10098116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Формирование годового отчета о результатах деятельности Росстата по проведению антикоррупционной экспертизы проектов нормативных правовых актов в 2022 году и размещение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его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на официальном сайте Росстата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1397237" y="3290831"/>
            <a:ext cx="10751337" cy="71637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Организация независимой антикоррупционной экспертизы и общественного мониторинга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правоприменения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9587" y="5943600"/>
            <a:ext cx="10098116" cy="7772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/>
              <a:t>Эффект и преимущества для </a:t>
            </a:r>
            <a:r>
              <a:rPr lang="ru-RU" sz="1600" b="1" i="1" dirty="0" err="1"/>
              <a:t>референтных</a:t>
            </a:r>
            <a:r>
              <a:rPr lang="ru-RU" sz="1600" b="1" i="1" dirty="0"/>
              <a:t> групп: реализация обязательных мер и мероприятий в области противодействия коррупции</a:t>
            </a:r>
          </a:p>
        </p:txBody>
      </p:sp>
    </p:spTree>
    <p:extLst>
      <p:ext uri="{BB962C8B-B14F-4D97-AF65-F5344CB8AC3E}">
        <p14:creationId xmlns:p14="http://schemas.microsoft.com/office/powerpoint/2010/main" val="14102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9264" y="1577344"/>
            <a:ext cx="464694" cy="47326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701417" y="5790863"/>
            <a:ext cx="494109" cy="499100"/>
            <a:chOff x="9699205" y="5186438"/>
            <a:chExt cx="440055" cy="444500"/>
          </a:xfrm>
        </p:grpSpPr>
        <p:sp>
          <p:nvSpPr>
            <p:cNvPr id="26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4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0" name="Текст 2"/>
          <p:cNvSpPr>
            <a:spLocks noGrp="1"/>
          </p:cNvSpPr>
          <p:nvPr>
            <p:ph type="body" sz="quarter" idx="10"/>
          </p:nvPr>
        </p:nvSpPr>
        <p:spPr>
          <a:xfrm>
            <a:off x="1140639" y="400472"/>
            <a:ext cx="10751337" cy="71637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Обеспечение понятности нормативно-правового регулирования, государственной политики и программ, разрабатываемых (реализуемых) федеральными органами исполнительной власти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8" y="636809"/>
            <a:ext cx="673609" cy="7163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63345" y="1806376"/>
            <a:ext cx="9370564" cy="12931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Раскрытие Росстатом информации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о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подготовке проектов нормативных правовых актов и организация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их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общественного обсуждения 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5000"/>
              </a:lnSpc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в соответствии с постановлением Правительства Российской Федерации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от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25 августа 2012 г.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№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851)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64999" y="3291393"/>
            <a:ext cx="936891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Определение перечня проектов общественно значимых нормативных правовых актов Росстата, планируемых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к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разработке в 2022 году, и размещение их на официальном сайте Росстата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9587" y="4442460"/>
            <a:ext cx="939432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Формирование отчета о нормативно-правовом регулировании, осуществленном Росстатом в 2022 году, и размещение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его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на официальном сайте Росстата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9587" y="5663638"/>
            <a:ext cx="1007051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</a:rPr>
              <a:t>Эффект и преимущества для </a:t>
            </a:r>
            <a:r>
              <a:rPr lang="ru-RU" sz="1600" b="1" i="1" dirty="0" err="1">
                <a:solidFill>
                  <a:schemeClr val="bg1"/>
                </a:solidFill>
              </a:rPr>
              <a:t>референтных</a:t>
            </a:r>
            <a:r>
              <a:rPr lang="ru-RU" sz="1600" b="1" i="1" dirty="0">
                <a:solidFill>
                  <a:schemeClr val="bg1"/>
                </a:solidFill>
              </a:rPr>
              <a:t> групп: обеспечение простоты восприятия гражданами социально значимой информации и официальных документов Росстата</a:t>
            </a:r>
          </a:p>
        </p:txBody>
      </p:sp>
    </p:spTree>
    <p:extLst>
      <p:ext uri="{BB962C8B-B14F-4D97-AF65-F5344CB8AC3E}">
        <p14:creationId xmlns:p14="http://schemas.microsoft.com/office/powerpoint/2010/main" val="23963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4623</TotalTime>
  <Words>1184</Words>
  <Application>Microsoft Office PowerPoint</Application>
  <PresentationFormat>Произвольный</PresentationFormat>
  <Paragraphs>94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Бутырев Владимир Викторович</cp:lastModifiedBy>
  <cp:revision>207</cp:revision>
  <cp:lastPrinted>2021-12-03T08:52:05Z</cp:lastPrinted>
  <dcterms:created xsi:type="dcterms:W3CDTF">2020-03-31T09:31:17Z</dcterms:created>
  <dcterms:modified xsi:type="dcterms:W3CDTF">2022-03-22T13:17:55Z</dcterms:modified>
</cp:coreProperties>
</file>